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64" r:id="rId6"/>
    <p:sldId id="262" r:id="rId7"/>
    <p:sldId id="260" r:id="rId8"/>
    <p:sldId id="261" r:id="rId9"/>
    <p:sldId id="259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837" autoAdjust="0"/>
  </p:normalViewPr>
  <p:slideViewPr>
    <p:cSldViewPr snapToGrid="0">
      <p:cViewPr varScale="1">
        <p:scale>
          <a:sx n="73" d="100"/>
          <a:sy n="73" d="100"/>
        </p:scale>
        <p:origin x="19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A7FDF-DB49-43D4-858E-337170F3E01E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64B-A39C-4144-891D-71C0FDFF76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09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are you hoping for today?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64B-A39C-4144-891D-71C0FDFF76EB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99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64B-A39C-4144-891D-71C0FDFF76E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044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64B-A39C-4144-891D-71C0FDFF76E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760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* Special note: please,</a:t>
            </a:r>
            <a:r>
              <a:rPr lang="en-NZ" baseline="0" dirty="0" smtClean="0"/>
              <a:t> a special request from me, please do not use Eucharistic liturgy which is not approved for use in this Province, </a:t>
            </a:r>
            <a:r>
              <a:rPr lang="en-NZ" baseline="0" dirty="0" err="1" smtClean="0"/>
              <a:t>esp</a:t>
            </a:r>
            <a:r>
              <a:rPr lang="en-NZ" baseline="0" dirty="0" smtClean="0"/>
              <a:t> if you have a litigious congregation. Statute </a:t>
            </a:r>
            <a:r>
              <a:rPr lang="en-N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737 ‘Authorised means approved by the General Synod/Te </a:t>
            </a:r>
            <a:r>
              <a:rPr lang="en-N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Hīnota</a:t>
            </a:r>
            <a:r>
              <a:rPr lang="en-N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N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Whānui</a:t>
            </a:r>
            <a:r>
              <a:rPr lang="en-N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.’ The right to use liturgy from around the Communion has been democratically and </a:t>
            </a:r>
            <a:r>
              <a:rPr lang="en-N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synodically</a:t>
            </a:r>
            <a:r>
              <a:rPr lang="en-N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revoked. Rubbish and non-authorised liturgy will put you in breach of Title D, Canon I, </a:t>
            </a:r>
            <a:r>
              <a:rPr lang="en-N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</a:t>
            </a:r>
            <a:r>
              <a:rPr lang="en-N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9 and 12. Your response to such a complaint may then put you in breach of s 24 which requires you to be temperate, self-controlled and not abusive. Title G Canon 14 will tell you what is approved.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64B-A39C-4144-891D-71C0FDFF76E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560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64B-A39C-4144-891D-71C0FDFF76EB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459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64B-A39C-4144-891D-71C0FDFF76E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560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43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075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371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966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09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45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30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451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759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162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69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CAA7-22D1-4AA8-9052-A3C8079F0AB2}" type="datetimeFigureOut">
              <a:rPr lang="en-NZ" smtClean="0"/>
              <a:t>2/03/2021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042E-32AB-46B7-B687-BA0B4710F0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23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praamcos.co.nz/about-us/" TargetMode="External"/><Relationship Id="rId4" Type="http://schemas.openxmlformats.org/officeDocument/2006/relationships/hyperlink" Target="https://nz.ccli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 descr="Person in space suite in space ship">
            <a:extLst>
              <a:ext uri="{FF2B5EF4-FFF2-40B4-BE49-F238E27FC236}">
                <a16:creationId xmlns="" xmlns:a16="http://schemas.microsoft.com/office/drawing/2014/main" id="{02EAB7FB-AEBA-41BC-B1D7-A4B080684C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285" y="-139600"/>
            <a:ext cx="8348460" cy="7132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8432193" y="20258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To Infinity </a:t>
            </a:r>
            <a:br>
              <a:rPr 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And Beyond…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 txBox="1">
            <a:spLocks/>
          </p:cNvSpPr>
          <p:nvPr/>
        </p:nvSpPr>
        <p:spPr>
          <a:xfrm>
            <a:off x="8386116" y="6130709"/>
            <a:ext cx="3756943" cy="722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Connecting with </a:t>
            </a:r>
            <a:b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the e-universe</a:t>
            </a:r>
            <a:endParaRPr lang="en-US" noProof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Copyright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24" y="1902941"/>
            <a:ext cx="778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ANZPB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Implied copyright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Acknowledgement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No editing*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You must own the hardcopy already</a:t>
            </a:r>
          </a:p>
          <a:p>
            <a:r>
              <a:rPr lang="en-NZ" sz="2400" dirty="0"/>
              <a:t>CCLI </a:t>
            </a:r>
            <a:r>
              <a:rPr lang="en-NZ" sz="2400" dirty="0">
                <a:hlinkClick r:id="rId4"/>
              </a:rPr>
              <a:t>https://nz.ccli.com</a:t>
            </a:r>
            <a:r>
              <a:rPr lang="en-NZ" sz="2400" dirty="0" smtClean="0">
                <a:hlinkClick r:id="rId4"/>
              </a:rPr>
              <a:t>/</a:t>
            </a:r>
            <a:r>
              <a:rPr lang="en-NZ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You may not broadcast concerts where you have charged for tickets or invited donations</a:t>
            </a:r>
          </a:p>
          <a:p>
            <a:r>
              <a:rPr lang="en-NZ" sz="2400" dirty="0" smtClean="0"/>
              <a:t>APRA AMCOS </a:t>
            </a:r>
            <a:r>
              <a:rPr lang="en-NZ" sz="2400" dirty="0"/>
              <a:t>NZ </a:t>
            </a:r>
            <a:r>
              <a:rPr lang="en-NZ" sz="2400" dirty="0">
                <a:hlinkClick r:id="rId5"/>
              </a:rPr>
              <a:t>https://apraamcos.co.nz/about-us</a:t>
            </a:r>
            <a:r>
              <a:rPr lang="en-NZ" sz="2400" dirty="0" smtClean="0">
                <a:hlinkClick r:id="rId5"/>
              </a:rPr>
              <a:t>/</a:t>
            </a:r>
            <a:r>
              <a:rPr lang="en-NZ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They have a licence which enables you to charge if you use an Online Mini Licence (just make sure the licence covers the proposed content)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2394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Copyright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24" y="1902941"/>
            <a:ext cx="6112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Will reject any video upload with content that it deems commercial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It has software that scans livestreams as well</a:t>
            </a:r>
          </a:p>
          <a:p>
            <a:r>
              <a:rPr lang="en-NZ" sz="2400" dirty="0" smtClean="0"/>
              <a:t>Commercial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Beware, there can be more than one ‘owner’ of the music – the original artist/creator and the owner of the specific recording</a:t>
            </a:r>
          </a:p>
        </p:txBody>
      </p:sp>
    </p:spTree>
    <p:extLst>
      <p:ext uri="{BB962C8B-B14F-4D97-AF65-F5344CB8AC3E}">
        <p14:creationId xmlns:p14="http://schemas.microsoft.com/office/powerpoint/2010/main" val="32785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‘Learnings’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24" y="1902941"/>
            <a:ext cx="6112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A hard connection is always better than </a:t>
            </a:r>
            <a:r>
              <a:rPr lang="en-NZ" sz="2400" dirty="0" err="1" smtClean="0"/>
              <a:t>wifi</a:t>
            </a:r>
            <a:endParaRPr lang="en-N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Test everything, twice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In the same environment (time of day, people, background noise)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The simpler the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Beware the cheap, if it seems too good to be true, it’s probably no longer compatible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0700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8432193" y="20258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To Infinity </a:t>
            </a:r>
            <a:br>
              <a:rPr 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And Beyond…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 txBox="1">
            <a:spLocks/>
          </p:cNvSpPr>
          <p:nvPr/>
        </p:nvSpPr>
        <p:spPr>
          <a:xfrm>
            <a:off x="8386116" y="6130709"/>
            <a:ext cx="3756943" cy="722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Connecting with </a:t>
            </a:r>
            <a:b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the e-universe</a:t>
            </a:r>
            <a:endParaRPr lang="en-US" noProof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924" y="1902941"/>
            <a:ext cx="6112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What’s the actual need?</a:t>
            </a:r>
          </a:p>
          <a:p>
            <a:r>
              <a:rPr lang="en-NZ" sz="2400" dirty="0" smtClean="0"/>
              <a:t>What do you actually need?</a:t>
            </a:r>
          </a:p>
          <a:p>
            <a:r>
              <a:rPr lang="en-NZ" sz="2400" dirty="0" smtClean="0"/>
              <a:t>Editing Tools</a:t>
            </a:r>
          </a:p>
          <a:p>
            <a:r>
              <a:rPr lang="en-NZ" sz="2400" dirty="0" smtClean="0"/>
              <a:t>Recording, streaming and uploading</a:t>
            </a:r>
          </a:p>
          <a:p>
            <a:r>
              <a:rPr lang="en-NZ" sz="2400" dirty="0" smtClean="0"/>
              <a:t>Copyright</a:t>
            </a:r>
          </a:p>
          <a:p>
            <a:r>
              <a:rPr lang="en-NZ" sz="2400" dirty="0" smtClean="0"/>
              <a:t>Learnings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What are we doing?</a:t>
            </a:r>
            <a:endParaRPr lang="en-US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What’s the Actual need?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24" y="1902941"/>
            <a:ext cx="61124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Some questions to ask yourself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What am I trying to achieve?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Who am I recording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What do they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What am I recording?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Do I even need pictures?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Is it live or delayed?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Where do I want to record 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What hardware do I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What software?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Who do I have that can support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What’s the simplest solution?</a:t>
            </a:r>
          </a:p>
        </p:txBody>
      </p:sp>
    </p:spTree>
    <p:extLst>
      <p:ext uri="{BB962C8B-B14F-4D97-AF65-F5344CB8AC3E}">
        <p14:creationId xmlns:p14="http://schemas.microsoft.com/office/powerpoint/2010/main" val="8857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What do you Actually need?</a:t>
            </a:r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https://www.pbtech.co.nz/imgprod/C/A/CAMPOL22082__1.jpg?h=30409828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4" y="2011362"/>
            <a:ext cx="2274587" cy="22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967" y="4285949"/>
            <a:ext cx="2274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Poly </a:t>
            </a:r>
            <a:r>
              <a:rPr lang="en-NZ" b="1" i="0" dirty="0" err="1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EagleEye</a:t>
            </a:r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 Director II with </a:t>
            </a:r>
            <a:b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</a:br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2 </a:t>
            </a:r>
            <a:r>
              <a:rPr lang="en-NZ" b="1" i="0" dirty="0" err="1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EagleEye</a:t>
            </a:r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 IV </a:t>
            </a:r>
            <a:b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</a:br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12x Cameras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66" y="5791095"/>
            <a:ext cx="2274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$25000</a:t>
            </a:r>
            <a:endParaRPr lang="en-NZ" sz="4400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0437" y="4242892"/>
            <a:ext cx="3229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b="1" i="0" dirty="0" smtClean="0">
                <a:solidFill>
                  <a:srgbClr val="0D4F77"/>
                </a:solidFill>
                <a:effectLst/>
                <a:latin typeface="Roboto"/>
              </a:rPr>
              <a:t>Logitech C930e Business Grade Full HD 1080P Conference Webcam, 2 </a:t>
            </a:r>
            <a:r>
              <a:rPr lang="en-NZ" sz="1400" b="1" i="0" dirty="0" err="1" smtClean="0">
                <a:solidFill>
                  <a:srgbClr val="0D4F77"/>
                </a:solidFill>
                <a:effectLst/>
                <a:latin typeface="Roboto"/>
              </a:rPr>
              <a:t>omni</a:t>
            </a:r>
            <a:r>
              <a:rPr lang="en-NZ" sz="1400" b="1" i="0" dirty="0" smtClean="0">
                <a:solidFill>
                  <a:srgbClr val="0D4F77"/>
                </a:solidFill>
                <a:effectLst/>
                <a:latin typeface="Roboto"/>
              </a:rPr>
              <a:t>-directional Mics, Microsoft Teams Certified, Compatible With Other UC Applications, Privacy shutter, Autofocus,</a:t>
            </a:r>
            <a:endParaRPr lang="en-NZ" sz="1400" b="1" i="0" dirty="0">
              <a:solidFill>
                <a:srgbClr val="0D4F77"/>
              </a:solidFill>
              <a:effectLst/>
              <a:latin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0437" y="5791095"/>
            <a:ext cx="2274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$260</a:t>
            </a:r>
            <a:endParaRPr lang="en-NZ" sz="4400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1028" name="Picture 4" descr="https://www.pbtech.co.nz/imgprod/C/A/CAMLOG2440280__5.jpg?h=15362635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26" y="1959744"/>
            <a:ext cx="2289113" cy="22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41" y="2331049"/>
            <a:ext cx="817606" cy="16352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34716" y="4242892"/>
            <a:ext cx="227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Your </a:t>
            </a:r>
            <a:r>
              <a:rPr lang="en-NZ" b="1" i="0" dirty="0" err="1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cellphone</a:t>
            </a:r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 …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4715" y="5791095"/>
            <a:ext cx="2274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$ …?</a:t>
            </a:r>
            <a:endParaRPr lang="en-NZ" sz="4400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What do you actually need?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967" y="4285949"/>
            <a:ext cx="227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Nikon Z50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924" y="5012840"/>
            <a:ext cx="2274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$1647</a:t>
            </a:r>
            <a:endParaRPr lang="en-NZ" sz="4400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0437" y="4242892"/>
            <a:ext cx="322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b="1" i="0" dirty="0" smtClean="0">
                <a:solidFill>
                  <a:srgbClr val="0D4F77"/>
                </a:solidFill>
                <a:effectLst/>
                <a:latin typeface="Roboto"/>
              </a:rPr>
              <a:t>Rode Wireless GO wireless microphones</a:t>
            </a:r>
            <a:endParaRPr lang="en-NZ" sz="1400" b="1" i="0" dirty="0">
              <a:solidFill>
                <a:srgbClr val="0D4F77"/>
              </a:solidFill>
              <a:effectLst/>
              <a:latin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3658" y="5012630"/>
            <a:ext cx="2274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$330</a:t>
            </a:r>
            <a:endParaRPr lang="en-NZ" sz="4400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4066" y="4301756"/>
            <a:ext cx="227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GODOX LED Light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6341" y="5012630"/>
            <a:ext cx="2274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dirty="0" smtClean="0">
                <a:solidFill>
                  <a:srgbClr val="0D4F77"/>
                </a:solidFill>
                <a:latin typeface="Tw Cen MT" panose="020B0602020104020603" pitchFamily="34" charset="0"/>
              </a:rPr>
              <a:t>$200</a:t>
            </a:r>
            <a:endParaRPr lang="en-NZ" sz="4400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5122" name="Picture 2" descr="Nikon Z50 Mirrorless Digital Camera (Z50 Camera Body) 1634 B&amp;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" y="1999788"/>
            <a:ext cx="2031895" cy="20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de Wireless GO – Splash Audio N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39" y="2331049"/>
            <a:ext cx="2774226" cy="18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dox RGB Mini Creative M1 On-Camera Video LED Light – Auckland Camera  Cen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66" y="2223219"/>
            <a:ext cx="1727188" cy="17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62494" y="6202778"/>
            <a:ext cx="720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And a decent computer, and a tripod, and cables, and knowledge … 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Editing Tools…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925" y="514886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iMovie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4" y="2629028"/>
            <a:ext cx="2362200" cy="2390775"/>
          </a:xfrm>
          <a:prstGeom prst="rect">
            <a:avLst/>
          </a:prstGeom>
        </p:spPr>
      </p:pic>
      <p:sp>
        <p:nvSpPr>
          <p:cNvPr id="4" name="AutoShape 2" descr="Wondershare Filmora Review | PCM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11" y="2756771"/>
            <a:ext cx="1577639" cy="1075882"/>
          </a:xfrm>
          <a:prstGeom prst="rect">
            <a:avLst/>
          </a:prstGeom>
        </p:spPr>
      </p:pic>
      <p:sp>
        <p:nvSpPr>
          <p:cNvPr id="9" name="AutoShape 6" descr="Funimate - Community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903" y="4014786"/>
            <a:ext cx="1575847" cy="930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196" y="2756771"/>
            <a:ext cx="1630862" cy="1075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196" y="4014786"/>
            <a:ext cx="1630862" cy="9306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30763" y="514886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Android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Editing Tools…</a:t>
            </a:r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4" y="2004541"/>
            <a:ext cx="7523046" cy="40749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7924" y="6153877"/>
            <a:ext cx="320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Windows Movie Maker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Editing Tools…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924" y="6153877"/>
            <a:ext cx="320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err="1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OpenShot</a:t>
            </a:r>
            <a:r>
              <a:rPr lang="en-NZ" b="1" i="0" dirty="0" smtClean="0">
                <a:solidFill>
                  <a:srgbClr val="0D4F77"/>
                </a:solidFill>
                <a:effectLst/>
                <a:latin typeface="Tw Cen MT" panose="020B0602020104020603" pitchFamily="34" charset="0"/>
              </a:rPr>
              <a:t> Video Editor</a:t>
            </a:r>
            <a:endParaRPr lang="en-NZ" b="1" i="0" dirty="0">
              <a:solidFill>
                <a:srgbClr val="0D4F77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3" y="1894704"/>
            <a:ext cx="7863091" cy="4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078" y="1499099"/>
            <a:ext cx="6853020" cy="385482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 txBox="1">
            <a:spLocks/>
          </p:cNvSpPr>
          <p:nvPr/>
        </p:nvSpPr>
        <p:spPr>
          <a:xfrm>
            <a:off x="317924" y="197709"/>
            <a:ext cx="3759807" cy="154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w Cen MT" panose="020B0602020104020603" pitchFamily="34" charset="0"/>
              </a:rPr>
              <a:t>Where is your recording heading?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24" y="1902941"/>
            <a:ext cx="6112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Live broadcast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Zoom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Zoom to Facebook Livestream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Zoom to YouTube ‘</a:t>
            </a:r>
            <a:r>
              <a:rPr lang="en-NZ" sz="2400" dirty="0" err="1" smtClean="0"/>
              <a:t>Live’stream</a:t>
            </a:r>
            <a:r>
              <a:rPr lang="en-NZ" sz="2400" dirty="0" smtClean="0"/>
              <a:t> (20sec delay)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Facebook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r>
              <a:rPr lang="en-NZ" sz="2400" dirty="0" smtClean="0"/>
              <a:t>Record and Upload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Vimeo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Zoom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5700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552</Words>
  <Application>Microsoft Office PowerPoint</Application>
  <PresentationFormat>Widescreen</PresentationFormat>
  <Paragraphs>89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Stephen</cp:lastModifiedBy>
  <cp:revision>15</cp:revision>
  <dcterms:created xsi:type="dcterms:W3CDTF">2021-02-26T02:18:53Z</dcterms:created>
  <dcterms:modified xsi:type="dcterms:W3CDTF">2021-03-02T02:18:58Z</dcterms:modified>
</cp:coreProperties>
</file>