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72" r:id="rId5"/>
    <p:sldId id="273" r:id="rId6"/>
    <p:sldId id="274" r:id="rId7"/>
    <p:sldId id="266" r:id="rId8"/>
    <p:sldId id="256" r:id="rId9"/>
    <p:sldId id="259" r:id="rId10"/>
    <p:sldId id="265" r:id="rId11"/>
    <p:sldId id="260" r:id="rId12"/>
    <p:sldId id="261" r:id="rId13"/>
    <p:sldId id="262" r:id="rId14"/>
    <p:sldId id="263" r:id="rId15"/>
    <p:sldId id="264" r:id="rId16"/>
    <p:sldId id="268" r:id="rId17"/>
    <p:sldId id="267" r:id="rId18"/>
    <p:sldId id="270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2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3659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6300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024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4920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6435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66323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71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9497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8084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5502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2018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08AE9-01BB-4D34-BEBA-070C7E3C4C3E}" type="datetimeFigureOut">
              <a:rPr lang="en-NZ" smtClean="0"/>
              <a:t>22/11/2019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EB486-B49B-45FF-B48C-F7C05BB1893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958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acraparental.files.wordpress.com/2012/12/3nativitysma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7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17337" y="5226784"/>
            <a:ext cx="2651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5000" dirty="0" smtClean="0">
                <a:latin typeface="Cooper Black" panose="0208090404030B020404" pitchFamily="18" charset="0"/>
              </a:rPr>
              <a:t>AdventArrival</a:t>
            </a:r>
            <a:endParaRPr lang="en-NZ" sz="50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9601200" y="5106035"/>
            <a:ext cx="2785110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NZ" sz="5000" dirty="0" smtClean="0">
                <a:latin typeface="Cooper Black" panose="0208090404030B020404" pitchFamily="18" charset="0"/>
              </a:rPr>
              <a:t>Advent</a:t>
            </a:r>
            <a:br>
              <a:rPr lang="en-NZ" sz="5000" dirty="0" smtClean="0">
                <a:latin typeface="Cooper Black" panose="0208090404030B020404" pitchFamily="18" charset="0"/>
              </a:rPr>
            </a:br>
            <a:r>
              <a:rPr lang="en-NZ" sz="7300" dirty="0" smtClean="0">
                <a:latin typeface="Cooper Black" panose="0208090404030B020404" pitchFamily="18" charset="0"/>
              </a:rPr>
              <a:t>Hope</a:t>
            </a:r>
            <a:endParaRPr lang="en-NZ" sz="7300" dirty="0">
              <a:latin typeface="Cooper Black" panose="0208090404030B0204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70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6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4.deviantart.net/6b58/i/2010/106/3/5/super_wheel_revised_bonus_by_germann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312381"/>
            <a:ext cx="6228080" cy="62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1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940" y="148590"/>
            <a:ext cx="1089279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NZ" sz="4000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Romans </a:t>
            </a:r>
            <a:r>
              <a:rPr lang="en-NZ" sz="4000" dirty="0" smtClean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5:1-3 </a:t>
            </a:r>
            <a:r>
              <a:rPr lang="en-NZ" sz="4000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(NRSV)</a:t>
            </a:r>
            <a:br>
              <a:rPr lang="en-NZ" sz="4000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NZ" sz="4000" baseline="30000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NZ" sz="4000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Therefore, since we are justified by faith, we have peace with God through our Lord Jesus Christ, </a:t>
            </a:r>
            <a:r>
              <a:rPr lang="en-NZ" sz="4000" baseline="30000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NZ" sz="4000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 whom we have obtained access to this grace in which we stand; and we </a:t>
            </a:r>
            <a:r>
              <a:rPr lang="en-NZ" sz="4000" b="1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boast in our hope</a:t>
            </a:r>
            <a:r>
              <a:rPr lang="en-NZ" sz="4000" dirty="0"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sharing the glory of God.</a:t>
            </a:r>
            <a:endParaRPr lang="en-NZ" sz="40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0070" y="411480"/>
            <a:ext cx="11281410" cy="6070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NZ" sz="3700" baseline="30000" dirty="0">
                <a:latin typeface="Cooper Black" panose="0208090404030B020404" pitchFamily="18" charset="0"/>
              </a:rPr>
              <a:t>3 </a:t>
            </a:r>
            <a:r>
              <a:rPr lang="en-NZ" sz="3700" dirty="0">
                <a:latin typeface="Cooper Black" panose="0208090404030B020404" pitchFamily="18" charset="0"/>
              </a:rPr>
              <a:t>And not only that, but we also boast in our sufferings, knowing that suffering produces endurance, </a:t>
            </a:r>
            <a:r>
              <a:rPr lang="en-NZ" sz="3700" baseline="30000" dirty="0">
                <a:latin typeface="Cooper Black" panose="0208090404030B020404" pitchFamily="18" charset="0"/>
              </a:rPr>
              <a:t>4 </a:t>
            </a:r>
            <a:r>
              <a:rPr lang="en-NZ" sz="3700" dirty="0">
                <a:latin typeface="Cooper Black" panose="0208090404030B020404" pitchFamily="18" charset="0"/>
              </a:rPr>
              <a:t>and endurance produces character, and </a:t>
            </a:r>
            <a:r>
              <a:rPr lang="en-NZ" sz="3700" b="1" dirty="0">
                <a:latin typeface="Cooper Black" panose="0208090404030B020404" pitchFamily="18" charset="0"/>
              </a:rPr>
              <a:t>character produces hope</a:t>
            </a:r>
            <a:r>
              <a:rPr lang="en-NZ" sz="3700" dirty="0">
                <a:latin typeface="Cooper Black" panose="0208090404030B020404" pitchFamily="18" charset="0"/>
              </a:rPr>
              <a:t>, </a:t>
            </a:r>
            <a:r>
              <a:rPr lang="en-NZ" sz="3700" baseline="30000" dirty="0">
                <a:latin typeface="Cooper Black" panose="0208090404030B020404" pitchFamily="18" charset="0"/>
              </a:rPr>
              <a:t>5 </a:t>
            </a:r>
            <a:r>
              <a:rPr lang="en-NZ" sz="3700" b="1" dirty="0">
                <a:latin typeface="Cooper Black" panose="0208090404030B020404" pitchFamily="18" charset="0"/>
              </a:rPr>
              <a:t>and hope does not disappoint us, because God’s love has been poured into our hearts through the Holy Spirit that has been given to us</a:t>
            </a:r>
            <a:r>
              <a:rPr lang="en-NZ" sz="3700" b="1" dirty="0" smtClean="0">
                <a:latin typeface="Cooper Black" panose="0208090404030B020404" pitchFamily="18" charset="0"/>
              </a:rPr>
              <a:t>.</a:t>
            </a:r>
            <a:endParaRPr lang="en-NZ" sz="37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21" y="0"/>
            <a:ext cx="9074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aulmirocha.com/wp/wp-content/uploads/2011/11/butterfly_lifecycl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"/>
          <a:stretch/>
        </p:blipFill>
        <p:spPr bwMode="auto">
          <a:xfrm>
            <a:off x="2418715" y="148591"/>
            <a:ext cx="7353935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7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ietsinreview.s3.amazonaws.com/diet_column/wp-content/uploads/2014/03/burn-donut-e1394758678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5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8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30" y="292100"/>
            <a:ext cx="11452860" cy="61315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NZ" sz="4000" dirty="0" smtClean="0">
                <a:latin typeface="Cooper Black" panose="0208090404030B020404" pitchFamily="18" charset="0"/>
              </a:rPr>
              <a:t>“Christianity has always been the hope of God through Jesus played out in the lives of real people living in real circumstances.”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NZ" sz="4000" i="1" dirty="0" smtClean="0">
                <a:latin typeface="Cooper Black" panose="0208090404030B020404" pitchFamily="18" charset="0"/>
              </a:rPr>
              <a:t>(Doug </a:t>
            </a:r>
            <a:r>
              <a:rPr lang="en-NZ" sz="4000" i="1" dirty="0" err="1" smtClean="0">
                <a:latin typeface="Cooper Black" panose="0208090404030B020404" pitchFamily="18" charset="0"/>
              </a:rPr>
              <a:t>Pagitt</a:t>
            </a:r>
            <a:r>
              <a:rPr lang="en-NZ" sz="4000" i="1" dirty="0" smtClean="0">
                <a:latin typeface="Cooper Black" panose="0208090404030B020404" pitchFamily="18" charset="0"/>
              </a:rPr>
              <a:t>)</a:t>
            </a:r>
            <a:endParaRPr lang="en-NZ" sz="3200" i="1" dirty="0">
              <a:latin typeface="Cooper Black" panose="0208090404030B020404" pitchFamily="18" charset="0"/>
            </a:endParaRPr>
          </a:p>
          <a:p>
            <a:pPr lvl="2">
              <a:lnSpc>
                <a:spcPct val="150000"/>
              </a:lnSpc>
            </a:pPr>
            <a:endParaRPr lang="en-NZ" sz="3200" dirty="0" smtClean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planetxnews.com/wp-content/uploads/2015/10/rising-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85"/>
            <a:ext cx="12221307" cy="68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910" y="292100"/>
            <a:ext cx="11003280" cy="61315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NZ" sz="4000" dirty="0" smtClean="0">
                <a:latin typeface="Cooper Black" panose="0208090404030B020404" pitchFamily="18" charset="0"/>
              </a:rPr>
              <a:t>Questions for Reflection</a:t>
            </a:r>
          </a:p>
          <a:p>
            <a:pPr lvl="2">
              <a:lnSpc>
                <a:spcPct val="150000"/>
              </a:lnSpc>
            </a:pPr>
            <a:r>
              <a:rPr lang="en-NZ" sz="3200" dirty="0" smtClean="0">
                <a:latin typeface="Cooper Black" panose="0208090404030B020404" pitchFamily="18" charset="0"/>
              </a:rPr>
              <a:t>How has your suffering informed your hope?</a:t>
            </a:r>
          </a:p>
          <a:p>
            <a:pPr lvl="2">
              <a:lnSpc>
                <a:spcPct val="150000"/>
              </a:lnSpc>
            </a:pPr>
            <a:r>
              <a:rPr lang="en-NZ" sz="3200" dirty="0" smtClean="0">
                <a:latin typeface="Cooper Black" panose="0208090404030B020404" pitchFamily="18" charset="0"/>
              </a:rPr>
              <a:t>So what are the most brutal facts of your current reality? What hope is there?</a:t>
            </a:r>
          </a:p>
          <a:p>
            <a:pPr lvl="2">
              <a:lnSpc>
                <a:spcPct val="150000"/>
              </a:lnSpc>
            </a:pPr>
            <a:r>
              <a:rPr lang="en-NZ" sz="3200" dirty="0" smtClean="0">
                <a:latin typeface="Cooper Black" panose="0208090404030B020404" pitchFamily="18" charset="0"/>
              </a:rPr>
              <a:t>Is </a:t>
            </a:r>
            <a:r>
              <a:rPr lang="en-NZ" sz="3200" dirty="0">
                <a:latin typeface="Cooper Black" panose="0208090404030B020404" pitchFamily="18" charset="0"/>
              </a:rPr>
              <a:t>there tension for you between ‘hope’ and ‘confident expectation</a:t>
            </a:r>
            <a:r>
              <a:rPr lang="en-NZ" sz="3200" dirty="0" smtClean="0">
                <a:latin typeface="Cooper Black" panose="0208090404030B020404" pitchFamily="18" charset="0"/>
              </a:rPr>
              <a:t>’?</a:t>
            </a:r>
          </a:p>
          <a:p>
            <a:pPr lvl="2">
              <a:lnSpc>
                <a:spcPct val="150000"/>
              </a:lnSpc>
            </a:pPr>
            <a:r>
              <a:rPr lang="en-NZ" sz="3200" dirty="0" smtClean="0">
                <a:latin typeface="Cooper Black" panose="0208090404030B020404" pitchFamily="18" charset="0"/>
              </a:rPr>
              <a:t>In Advent </a:t>
            </a:r>
            <a:r>
              <a:rPr lang="en-NZ" sz="3200" smtClean="0">
                <a:latin typeface="Cooper Black" panose="0208090404030B020404" pitchFamily="18" charset="0"/>
              </a:rPr>
              <a:t>which direction does your hope go?</a:t>
            </a:r>
            <a:endParaRPr lang="en-NZ" sz="3200" dirty="0">
              <a:latin typeface="Cooper Black" panose="0208090404030B020404" pitchFamily="18" charset="0"/>
            </a:endParaRPr>
          </a:p>
          <a:p>
            <a:pPr lvl="2">
              <a:lnSpc>
                <a:spcPct val="150000"/>
              </a:lnSpc>
            </a:pPr>
            <a:endParaRPr lang="en-NZ" sz="3200" dirty="0" smtClean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9821" y="2101174"/>
            <a:ext cx="376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Enter Thunderbird Countdown here …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540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planetxnews.com/wp-content/uploads/2015/10/rising-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85"/>
            <a:ext cx="12221307" cy="68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3.bp.blogspot.com/_UR6_hWgyQjQ/SuPYkZdwVmI/AAAAAAAAA_8/trMqiPgeoCY/s1600/Delhi_Durbar_royal_proc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5" y="850264"/>
            <a:ext cx="12212482" cy="51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6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ssets-0.huggies-cdn.net/system/assets/3947/original/baubl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64" y="369887"/>
            <a:ext cx="9137015" cy="607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4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istribuidoracatolica.com.mx/wp-content/uploads/2015/01/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0"/>
            <a:ext cx="4549140" cy="68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oodegr.co/english/istorika/europe/eikones/Martin_Tou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37" y="-12421"/>
            <a:ext cx="5161827" cy="68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2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0950" y="3726180"/>
            <a:ext cx="470243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8800" dirty="0" smtClean="0">
                <a:latin typeface="Cooper Black" panose="0208090404030B020404" pitchFamily="18" charset="0"/>
              </a:rPr>
              <a:t>Advent</a:t>
            </a:r>
            <a:br>
              <a:rPr lang="en-NZ" sz="8800" dirty="0" smtClean="0">
                <a:latin typeface="Cooper Black" panose="0208090404030B020404" pitchFamily="18" charset="0"/>
              </a:rPr>
            </a:br>
            <a:r>
              <a:rPr lang="en-NZ" sz="11500" dirty="0" smtClean="0">
                <a:latin typeface="Cooper Black" panose="0208090404030B020404" pitchFamily="18" charset="0"/>
              </a:rPr>
              <a:t>Yearn</a:t>
            </a:r>
            <a:endParaRPr lang="en-NZ" sz="11500" dirty="0">
              <a:latin typeface="Cooper Black" panose="0208090404030B020404" pitchFamily="18" charset="0"/>
            </a:endParaRPr>
          </a:p>
        </p:txBody>
      </p:sp>
      <p:pic>
        <p:nvPicPr>
          <p:cNvPr id="3074" name="Picture 2" descr="https://soundadvicemusicdotnet.files.wordpress.com/2013/08/carnivals_year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7"/>
          <a:stretch/>
        </p:blipFill>
        <p:spPr bwMode="auto">
          <a:xfrm>
            <a:off x="0" y="0"/>
            <a:ext cx="7411085" cy="68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1028" name="Picture 4" descr="https://upload.wikimedia.org/wikipedia/commons/7/75/Mojave_Desert-20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6"/>
          <a:stretch/>
        </p:blipFill>
        <p:spPr bwMode="auto">
          <a:xfrm>
            <a:off x="0" y="0"/>
            <a:ext cx="12346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720" y="132080"/>
            <a:ext cx="12019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  <a:latin typeface="Cooper Black" panose="0208090404030B020404" pitchFamily="18" charset="0"/>
              </a:rPr>
              <a:t>O God, you are my God, I seek you, </a:t>
            </a:r>
            <a: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/>
            </a:r>
            <a:b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my </a:t>
            </a:r>
            <a:r>
              <a:rPr lang="en-NZ" sz="3200" dirty="0">
                <a:solidFill>
                  <a:schemeClr val="bg1"/>
                </a:solidFill>
                <a:latin typeface="Cooper Black" panose="0208090404030B020404" pitchFamily="18" charset="0"/>
              </a:rPr>
              <a:t>soul thirsts for you; </a:t>
            </a:r>
            <a: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my </a:t>
            </a:r>
            <a:r>
              <a:rPr lang="en-NZ" sz="3200" dirty="0">
                <a:solidFill>
                  <a:schemeClr val="bg1"/>
                </a:solidFill>
                <a:latin typeface="Cooper Black" panose="0208090404030B020404" pitchFamily="18" charset="0"/>
              </a:rPr>
              <a:t>flesh faints for you, </a:t>
            </a:r>
            <a: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/>
            </a:r>
            <a:b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as </a:t>
            </a:r>
            <a:r>
              <a:rPr lang="en-NZ" sz="3200" dirty="0">
                <a:solidFill>
                  <a:schemeClr val="bg1"/>
                </a:solidFill>
                <a:latin typeface="Cooper Black" panose="0208090404030B020404" pitchFamily="18" charset="0"/>
              </a:rPr>
              <a:t>in a dry and weary land where there is no water</a:t>
            </a:r>
            <a: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. Ps 63 </a:t>
            </a:r>
            <a:endParaRPr lang="en-NZ" sz="32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7600" y="6273225"/>
            <a:ext cx="785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Sons of </a:t>
            </a:r>
            <a:r>
              <a:rPr lang="en-NZ" sz="3200" dirty="0" err="1" smtClean="0">
                <a:solidFill>
                  <a:schemeClr val="bg1"/>
                </a:solidFill>
                <a:latin typeface="Cooper Black" panose="0208090404030B020404" pitchFamily="18" charset="0"/>
              </a:rPr>
              <a:t>Korah</a:t>
            </a:r>
            <a:r>
              <a:rPr lang="en-NZ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– </a:t>
            </a:r>
            <a:r>
              <a:rPr lang="en-NZ" sz="3200" i="1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Redemption Songs</a:t>
            </a:r>
            <a:endParaRPr lang="en-NZ" sz="32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Psalm 63 by Sons of Kor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3" y="6370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2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3600"/>
            <a:ext cx="10515600" cy="53133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NZ" sz="4000" dirty="0" smtClean="0">
                <a:latin typeface="Cooper Black" panose="0208090404030B020404" pitchFamily="18" charset="0"/>
              </a:rPr>
              <a:t>Questions for Reflection</a:t>
            </a:r>
          </a:p>
          <a:p>
            <a:pPr lvl="1">
              <a:lnSpc>
                <a:spcPct val="150000"/>
              </a:lnSpc>
            </a:pPr>
            <a:r>
              <a:rPr lang="en-NZ" sz="3600" dirty="0" smtClean="0">
                <a:latin typeface="Cooper Black" panose="0208090404030B020404" pitchFamily="18" charset="0"/>
              </a:rPr>
              <a:t>“Advent trains us to ache again”</a:t>
            </a:r>
          </a:p>
          <a:p>
            <a:pPr lvl="1">
              <a:lnSpc>
                <a:spcPct val="150000"/>
              </a:lnSpc>
            </a:pPr>
            <a:r>
              <a:rPr lang="en-NZ" sz="3600" dirty="0" smtClean="0">
                <a:latin typeface="Cooper Black" panose="0208090404030B020404" pitchFamily="18" charset="0"/>
              </a:rPr>
              <a:t>“Joyful anguish”</a:t>
            </a:r>
          </a:p>
          <a:p>
            <a:pPr lvl="1">
              <a:lnSpc>
                <a:spcPct val="150000"/>
              </a:lnSpc>
            </a:pPr>
            <a:r>
              <a:rPr lang="en-NZ" sz="3600" dirty="0" smtClean="0">
                <a:latin typeface="Cooper Black" panose="0208090404030B020404" pitchFamily="18" charset="0"/>
              </a:rPr>
              <a:t>What do you yearn for?</a:t>
            </a:r>
          </a:p>
          <a:p>
            <a:pPr lvl="1">
              <a:lnSpc>
                <a:spcPct val="150000"/>
              </a:lnSpc>
            </a:pPr>
            <a:r>
              <a:rPr lang="en-NZ" sz="3600" dirty="0" smtClean="0">
                <a:latin typeface="Cooper Black" panose="0208090404030B020404" pitchFamily="18" charset="0"/>
              </a:rPr>
              <a:t>What do you expect from Advent?</a:t>
            </a:r>
          </a:p>
          <a:p>
            <a:pPr lvl="1">
              <a:lnSpc>
                <a:spcPct val="150000"/>
              </a:lnSpc>
            </a:pPr>
            <a:r>
              <a:rPr lang="en-NZ" sz="3600" dirty="0" smtClean="0">
                <a:latin typeface="Cooper Black" panose="0208090404030B020404" pitchFamily="18" charset="0"/>
              </a:rPr>
              <a:t>What does Advent expect from you?</a:t>
            </a:r>
            <a:endParaRPr lang="en-NZ" sz="36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204</Words>
  <Application>Microsoft Office PowerPoint</Application>
  <PresentationFormat>Widescreen</PresentationFormat>
  <Paragraphs>21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</dc:creator>
  <cp:lastModifiedBy>Stephen</cp:lastModifiedBy>
  <cp:revision>36</cp:revision>
  <dcterms:created xsi:type="dcterms:W3CDTF">2015-11-11T23:26:44Z</dcterms:created>
  <dcterms:modified xsi:type="dcterms:W3CDTF">2019-11-22T03:36:32Z</dcterms:modified>
</cp:coreProperties>
</file>